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4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1" r:id="rId3"/>
    <p:sldId id="288" r:id="rId4"/>
    <p:sldId id="281" r:id="rId5"/>
    <p:sldId id="282" r:id="rId6"/>
    <p:sldId id="283" r:id="rId7"/>
    <p:sldId id="284" r:id="rId8"/>
    <p:sldId id="262" r:id="rId9"/>
    <p:sldId id="287" r:id="rId10"/>
    <p:sldId id="286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8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Topic 1" id="{6D9936A3-3945-4757-BC8B-B5C252D8E036}">
          <p14:sldIdLst>
            <p14:sldId id="286"/>
            <p14:sldId id="267"/>
          </p14:sldIdLst>
        </p14:section>
        <p14:section name="Sample Slides for Visuals" id="{BAB3A466-96C9-4230-9978-795378D75699}">
          <p14:sldIdLst>
            <p14:sldId id="268"/>
            <p14:sldId id="269"/>
            <p14:sldId id="270"/>
          </p14:sldIdLst>
        </p14:section>
        <p14:section name="Case Study" id="{8C0305C9-B152-4FBA-A789-FE1976D53990}">
          <p14:sldIdLst>
            <p14:sldId id="272"/>
            <p14:sldId id="274"/>
          </p14:sldIdLst>
        </p14:section>
        <p14:section name="Conclusion and Summary" id="{790CEF5B-569A-4C2F-BED5-750B08C0E5AD}">
          <p14:sldIdLst>
            <p14:sldId id="275"/>
            <p14:sldId id="276"/>
            <p14:sldId id="277"/>
          </p14:sldIdLst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New Employee</c:v>
                </c:pt>
                <c:pt idx="1">
                  <c:v>1 yr</c:v>
                </c:pt>
                <c:pt idx="2">
                  <c:v>2 yr</c:v>
                </c:pt>
                <c:pt idx="3">
                  <c:v>3 yr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43360"/>
        <c:axId val="68247936"/>
      </c:lineChart>
      <c:catAx>
        <c:axId val="64543360"/>
        <c:scaling>
          <c:orientation val="minMax"/>
        </c:scaling>
        <c:delete val="0"/>
        <c:axPos val="b"/>
        <c:majorTickMark val="out"/>
        <c:minorTickMark val="none"/>
        <c:tickLblPos val="nextTo"/>
        <c:crossAx val="68247936"/>
        <c:crosses val="autoZero"/>
        <c:auto val="1"/>
        <c:lblAlgn val="ctr"/>
        <c:lblOffset val="100"/>
        <c:noMultiLvlLbl val="0"/>
      </c:catAx>
      <c:valAx>
        <c:axId val="682479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454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Apply the principles together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Questions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individual principles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individual principles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-245141"/>
            <a:satOff val="-20447"/>
            <a:lumOff val="-142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245141"/>
              <a:satOff val="-20447"/>
              <a:lumOff val="-142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Apply the principles together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-308336"/>
                <a:satOff val="-24697"/>
                <a:lumOff val="-2843"/>
                <a:alphaOff val="0"/>
                <a:shade val="15000"/>
                <a:satMod val="180000"/>
              </a:schemeClr>
            </a:gs>
            <a:gs pos="50000">
              <a:schemeClr val="accent3">
                <a:hueOff val="-308336"/>
                <a:satOff val="-24697"/>
                <a:lumOff val="-2843"/>
                <a:alphaOff val="0"/>
                <a:shade val="45000"/>
                <a:satMod val="170000"/>
              </a:schemeClr>
            </a:gs>
            <a:gs pos="70000">
              <a:schemeClr val="accent3">
                <a:hueOff val="-308336"/>
                <a:satOff val="-24697"/>
                <a:lumOff val="-284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308336"/>
                <a:satOff val="-24697"/>
                <a:lumOff val="-284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-308336"/>
              <a:satOff val="-24697"/>
              <a:lumOff val="-2843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-490283"/>
            <a:satOff val="-40894"/>
            <a:lumOff val="-284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490283"/>
              <a:satOff val="-40894"/>
              <a:lumOff val="-284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Questions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-616671"/>
                <a:satOff val="-49393"/>
                <a:lumOff val="-5686"/>
                <a:alphaOff val="0"/>
                <a:shade val="15000"/>
                <a:satMod val="180000"/>
              </a:schemeClr>
            </a:gs>
            <a:gs pos="50000">
              <a:schemeClr val="accent3">
                <a:hueOff val="-616671"/>
                <a:satOff val="-49393"/>
                <a:lumOff val="-5686"/>
                <a:alphaOff val="0"/>
                <a:shade val="45000"/>
                <a:satMod val="170000"/>
              </a:schemeClr>
            </a:gs>
            <a:gs pos="70000">
              <a:schemeClr val="accent3">
                <a:hueOff val="-616671"/>
                <a:satOff val="-49393"/>
                <a:lumOff val="-568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-616671"/>
                <a:satOff val="-49393"/>
                <a:lumOff val="-568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-616671"/>
              <a:satOff val="-49393"/>
              <a:lumOff val="-568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2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is relevant</a:t>
            </a:r>
            <a:r>
              <a:rPr lang="en-US" baseline="0" dirty="0" smtClean="0"/>
              <a:t> video content, such as a case study video, demo of a product, or other training materials, include it in the presentation as well. 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outcomes of the case study or class simulation.</a:t>
            </a:r>
          </a:p>
          <a:p>
            <a:r>
              <a:rPr lang="en-US" baseline="0" dirty="0" smtClean="0"/>
              <a:t>Cover best practices.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Steve introduces himself and explains how the course was developed.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 about design: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permaculture, we aren’t seeking design principles to impose on the world; we are looking to observe the design principles inherent in the world.  In a way, we are deliberating seeking to be ‘un-original’; we’re not trying to invent anything, but rather find the easiest way to observe what we see around us.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saying that “Good design is invisible, but bad design smacks you in the face”  What do you think that means?   [Good design applies principles that ‘fit’ the context, so they feel right and aren’t noticed; bad design imposes external, inappropriate principles to a context and the clash of the design approach in the context is immediately apparent]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Is your presentation as crisp as possible? Consider moving extra content to the appendix.</a:t>
            </a:r>
          </a:p>
          <a:p>
            <a:r>
              <a:rPr lang="en-US" dirty="0" smtClean="0"/>
              <a:t>Use appendix slides to store content that you might want to refer to during the Question slide or that may be useful for attendees to investigate deeper in the future.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One: principles implicit, rather than explicitly listed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 to confusion/ambiguity so some PC teachers started to develop their own lists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people had different lists; leading to confusion amongst students and the public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 &amp; pathways not the definitive statement, but a significant contribution to the conversation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0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7B281C-5159-4971-8228-52B9A72E9ED2}" type="datetimeFigureOut">
              <a:rPr lang="en-US" smtClean="0"/>
              <a:pPr/>
              <a:t>1/6/2014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650" r:id="rId18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Mavis@greatcompany.com" TargetMode="External"/><Relationship Id="rId3" Type="http://schemas.openxmlformats.org/officeDocument/2006/relationships/tags" Target="../tags/tag17.xml"/><Relationship Id="rId7" Type="http://schemas.openxmlformats.org/officeDocument/2006/relationships/hyperlink" Target="mailto:Dee@greatcompany.Com" TargetMode="Externa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mailto:Jim@greatcompany.com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hyperlink" Target="mailto:Doug@company.co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Permaculture Principles </a:t>
            </a:r>
            <a:r>
              <a:rPr lang="en-US" dirty="0" err="1" smtClean="0"/>
              <a:t>masterclass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Steve Burns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Presentation Date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New Work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95400"/>
            <a:ext cx="52578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technology learning curve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5178552" cy="1143000"/>
          </a:xfrm>
        </p:spPr>
        <p:txBody>
          <a:bodyPr/>
          <a:lstStyle/>
          <a:p>
            <a:r>
              <a:rPr lang="en-US" dirty="0" smtClean="0"/>
              <a:t>New Work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50414" y="2333812"/>
          <a:ext cx="47625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5-Point Star 5"/>
          <p:cNvSpPr/>
          <p:nvPr/>
        </p:nvSpPr>
        <p:spPr>
          <a:xfrm>
            <a:off x="4953000" y="2286000"/>
            <a:ext cx="685800" cy="685800"/>
          </a:xfrm>
          <a:prstGeom prst="star5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2041634" y="1838434"/>
          <a:ext cx="5486400" cy="3327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66507"/>
                <a:gridCol w="3619893"/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information</a:t>
                      </a:r>
                      <a:endParaRPr lang="en-US" dirty="0"/>
                    </a:p>
                  </a:txBody>
                  <a:tcPr anchor="b"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Jim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Jim@company.com</a:t>
                      </a:r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Dee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Dee@gcompany.com</a:t>
                      </a:r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Mavis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/>
                        </a:rPr>
                        <a:t>Mavis</a:t>
                      </a:r>
                      <a:r>
                        <a:rPr lang="en-US" baseline="0" dirty="0" smtClean="0">
                          <a:hlinkClick r:id="rId8"/>
                        </a:rPr>
                        <a:t>@company.com</a:t>
                      </a:r>
                      <a:endParaRPr lang="en-US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Doug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Doug@company.com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Who’s Who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862638"/>
            <a:ext cx="678180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/>
              <a:t>Time Spent</a:t>
            </a:r>
            <a:endParaRPr lang="en-US" dirty="0">
              <a:effectLst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908003" y="3759802"/>
            <a:ext cx="37093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algn="ctr"/>
            <a:r>
              <a:rPr lang="en-US" dirty="0" smtClean="0">
                <a:effectLst/>
              </a:rPr>
              <a:t>Projects Worked On</a:t>
            </a:r>
            <a:endParaRPr lang="en-US" dirty="0">
              <a:effectLst/>
            </a:endParaRPr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1756484" y="4329094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Get Familiar</a:t>
            </a:r>
            <a:endParaRPr lang="en-US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335671" y="2089798"/>
            <a:ext cx="1743878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Achieve Mastery</a:t>
            </a:r>
            <a:endParaRPr lang="en-US" sz="2000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Toward Mastery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en-US" sz="2000" dirty="0" smtClean="0">
                <a:latin typeface="Segoe Semibold" pitchFamily="34" charset="0"/>
              </a:rPr>
              <a:t>Get Experienced</a:t>
            </a:r>
            <a:endParaRPr lang="en-US" sz="2000" dirty="0"/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Doing Your Best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5390" y="1497013"/>
            <a:ext cx="3530520" cy="475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800600" y="2098675"/>
            <a:ext cx="4129087" cy="4149725"/>
          </a:xfrm>
        </p:spPr>
        <p:txBody>
          <a:bodyPr>
            <a:normAutofit/>
          </a:bodyPr>
          <a:lstStyle/>
          <a:p>
            <a:r>
              <a:rPr lang="en-US" dirty="0" smtClean="0"/>
              <a:t>Working from home</a:t>
            </a:r>
          </a:p>
          <a:p>
            <a:r>
              <a:rPr lang="en-US" dirty="0" smtClean="0"/>
              <a:t>Working offsite</a:t>
            </a:r>
          </a:p>
          <a:p>
            <a:r>
              <a:rPr lang="en-US" dirty="0" smtClean="0"/>
              <a:t>Technology requirements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24000"/>
            <a:ext cx="4267200" cy="4297363"/>
          </a:xfrm>
        </p:spPr>
        <p:txBody>
          <a:bodyPr/>
          <a:lstStyle/>
          <a:p>
            <a:r>
              <a:rPr lang="en-US" dirty="0" smtClean="0"/>
              <a:t>Jeremy</a:t>
            </a:r>
          </a:p>
          <a:p>
            <a:pPr lvl="1"/>
            <a:r>
              <a:rPr lang="en-US" dirty="0" smtClean="0"/>
              <a:t>His first day</a:t>
            </a:r>
          </a:p>
          <a:p>
            <a:pPr lvl="1"/>
            <a:r>
              <a:rPr lang="en-US" dirty="0" smtClean="0"/>
              <a:t>Mistakes made</a:t>
            </a:r>
          </a:p>
          <a:p>
            <a:pPr lvl="1"/>
            <a:r>
              <a:rPr lang="en-US" dirty="0" smtClean="0"/>
              <a:t>Successes achieved</a:t>
            </a:r>
          </a:p>
          <a:p>
            <a:pPr lvl="1"/>
            <a:r>
              <a:rPr lang="en-US" dirty="0" smtClean="0"/>
              <a:t>The moral of the story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144" y="0"/>
            <a:ext cx="382785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24000"/>
            <a:ext cx="4191000" cy="4297363"/>
          </a:xfrm>
        </p:spPr>
        <p:txBody>
          <a:bodyPr/>
          <a:lstStyle/>
          <a:p>
            <a:r>
              <a:rPr lang="en-US" dirty="0" smtClean="0"/>
              <a:t>What we can learn from Jeremy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Take-aways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144" y="0"/>
            <a:ext cx="3827856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your challenges</a:t>
            </a:r>
          </a:p>
          <a:p>
            <a:pPr lvl="1"/>
            <a:r>
              <a:rPr lang="en-US" dirty="0" smtClean="0"/>
              <a:t>Technological</a:t>
            </a:r>
            <a:r>
              <a:rPr lang="en-US" dirty="0"/>
              <a:t> </a:t>
            </a:r>
            <a:r>
              <a:rPr lang="en-US" dirty="0" smtClean="0"/>
              <a:t>as well as personal</a:t>
            </a:r>
          </a:p>
          <a:p>
            <a:r>
              <a:rPr lang="en-US" dirty="0" smtClean="0"/>
              <a:t>Set realistic expectation</a:t>
            </a:r>
          </a:p>
          <a:p>
            <a:pPr lvl="1"/>
            <a:r>
              <a:rPr lang="en-US" dirty="0" smtClean="0"/>
              <a:t>Mastery is not achieved overnight</a:t>
            </a:r>
          </a:p>
          <a:p>
            <a:r>
              <a:rPr lang="en-US" dirty="0" smtClean="0"/>
              <a:t>Keep your eye on the goal</a:t>
            </a:r>
          </a:p>
          <a:p>
            <a:pPr lvl="1"/>
            <a:r>
              <a:rPr lang="en-US" dirty="0" smtClean="0"/>
              <a:t>Mentorship programs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&lt;Intranet site text here&gt;</a:t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</a:rPr>
              <a:t>&lt;hyperlink here&gt;</a:t>
            </a:r>
            <a:endParaRPr lang="en-US" u="sng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&lt;Additional reading material text here&gt;</a:t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</a:rPr>
              <a:t>&lt;hyperlink here&gt;</a:t>
            </a: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This slide deck and related resources:</a:t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</a:rPr>
              <a:t>&lt;hyperlink here&gt;</a:t>
            </a:r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1978 presentation</a:t>
            </a:r>
            <a:endParaRPr lang="en-US" dirty="0" smtClean="0"/>
          </a:p>
          <a:p>
            <a:r>
              <a:rPr lang="en-US" dirty="0" smtClean="0"/>
              <a:t>Permaculture Design Courses 2000, 2009</a:t>
            </a:r>
          </a:p>
          <a:p>
            <a:r>
              <a:rPr lang="en-US" dirty="0" smtClean="0"/>
              <a:t>Chestnut Farm</a:t>
            </a:r>
          </a:p>
          <a:p>
            <a:r>
              <a:rPr lang="en-US" dirty="0" err="1" smtClean="0"/>
              <a:t>Ballarat</a:t>
            </a:r>
            <a:r>
              <a:rPr lang="en-US" dirty="0" smtClean="0"/>
              <a:t> Permaculture Guild</a:t>
            </a:r>
          </a:p>
          <a:p>
            <a:r>
              <a:rPr lang="en-US" dirty="0" smtClean="0"/>
              <a:t>Attended 2005 Advanced PC principles course in Bolinas, California (4 day residential)</a:t>
            </a:r>
          </a:p>
          <a:p>
            <a:r>
              <a:rPr lang="en-US" dirty="0" smtClean="0"/>
              <a:t>Assisted David Holmgren with subsequent course deliveries in Australia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Steve Burns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Appendix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Permaculture One</a:t>
            </a:r>
            <a:endParaRPr lang="en-US" dirty="0" smtClean="0"/>
          </a:p>
          <a:p>
            <a:r>
              <a:rPr lang="en-US" dirty="0" smtClean="0"/>
              <a:t>Early permaculture teachers individual sets</a:t>
            </a:r>
            <a:endParaRPr lang="en-US" dirty="0"/>
          </a:p>
          <a:p>
            <a:r>
              <a:rPr lang="en-US" dirty="0" smtClean="0"/>
              <a:t>Permaculture Design Course</a:t>
            </a:r>
          </a:p>
          <a:p>
            <a:r>
              <a:rPr lang="en-US" dirty="0" smtClean="0"/>
              <a:t>An open conversation rather than a set of principles set in stone</a:t>
            </a:r>
          </a:p>
          <a:p>
            <a:r>
              <a:rPr lang="en-US" dirty="0" smtClean="0"/>
              <a:t>“Permaculture: Principles &amp; Pathways beyond Sustainability” (2002)</a:t>
            </a:r>
          </a:p>
          <a:p>
            <a:r>
              <a:rPr lang="en-US" dirty="0" smtClean="0"/>
              <a:t>Permaculture Principles website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History of PC Principles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1399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Work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Environment 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Colleagues 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Welcome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0769251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Today’s Overview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Technology </a:t>
            </a:r>
          </a:p>
          <a:p>
            <a:r>
              <a:rPr lang="en-US" sz="3200" dirty="0"/>
              <a:t>Procedure</a:t>
            </a:r>
          </a:p>
          <a:p>
            <a:r>
              <a:rPr lang="en-US" sz="3200" dirty="0" smtClean="0"/>
              <a:t>Policies</a:t>
            </a:r>
          </a:p>
          <a:p>
            <a:r>
              <a:rPr lang="en-US" sz="3200" dirty="0" smtClean="0"/>
              <a:t>Benefits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676400"/>
            <a:ext cx="3464393" cy="440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902</Words>
  <Application>Microsoft Office PowerPoint</Application>
  <PresentationFormat>On-screen Show (4:3)</PresentationFormat>
  <Paragraphs>155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Permaculture Principles masterclass</vt:lpstr>
      <vt:lpstr>Steve Burns</vt:lpstr>
      <vt:lpstr>Brief History of PC Principles</vt:lpstr>
      <vt:lpstr>PowerPoint Presentation</vt:lpstr>
      <vt:lpstr>PowerPoint Presentation</vt:lpstr>
      <vt:lpstr>PowerPoint Presentation</vt:lpstr>
      <vt:lpstr>PowerPoint Presentation</vt:lpstr>
      <vt:lpstr>Today’s Overview </vt:lpstr>
      <vt:lpstr>Learning Objectives</vt:lpstr>
      <vt:lpstr>New Work</vt:lpstr>
      <vt:lpstr>New Work</vt:lpstr>
      <vt:lpstr>Who’s Who</vt:lpstr>
      <vt:lpstr>Working Toward Mastery</vt:lpstr>
      <vt:lpstr>Doing Your Best Work</vt:lpstr>
      <vt:lpstr>Case Study</vt:lpstr>
      <vt:lpstr>Discussion</vt:lpstr>
      <vt:lpstr>Summary</vt:lpstr>
      <vt:lpstr>Resources</vt:lpstr>
      <vt:lpstr>Questions?</vt:lpstr>
      <vt:lpstr>Appendix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2014-01-05T20:37:05Z</dcterms:created>
  <dcterms:modified xsi:type="dcterms:W3CDTF">2014-01-05T22:22:15Z</dcterms:modified>
</cp:coreProperties>
</file>